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3" r:id="rId8"/>
    <p:sldId id="261" r:id="rId9"/>
    <p:sldId id="262" r:id="rId10"/>
    <p:sldId id="281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7" r:id="rId21"/>
    <p:sldId id="288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86" r:id="rId30"/>
    <p:sldId id="290" r:id="rId31"/>
    <p:sldId id="278" r:id="rId32"/>
    <p:sldId id="284" r:id="rId33"/>
    <p:sldId id="279" r:id="rId34"/>
    <p:sldId id="289" r:id="rId35"/>
    <p:sldId id="292" r:id="rId36"/>
    <p:sldId id="294" r:id="rId37"/>
    <p:sldId id="29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069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88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2839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59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2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620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326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293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27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208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164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326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140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66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00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689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082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048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4000" b="1" dirty="0"/>
              <a:t>Anatomical variations associated with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Dr. </a:t>
            </a:r>
            <a:r>
              <a:rPr lang="en-IN" sz="1900" b="1" dirty="0" err="1" smtClean="0">
                <a:latin typeface="Times New Roman" pitchFamily="18" charset="0"/>
                <a:cs typeface="Times New Roman" pitchFamily="18" charset="0"/>
              </a:rPr>
              <a:t>Sanskruti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900" b="1" dirty="0" err="1" smtClean="0">
                <a:latin typeface="Times New Roman" pitchFamily="18" charset="0"/>
                <a:cs typeface="Times New Roman" pitchFamily="18" charset="0"/>
              </a:rPr>
              <a:t>Tahakik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Dept. Of Community Physiotherapy  </a:t>
            </a:r>
          </a:p>
          <a:p>
            <a:pPr algn="l"/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IN" sz="1900" b="1" dirty="0" err="1" smtClean="0">
                <a:latin typeface="Times New Roman" pitchFamily="18" charset="0"/>
                <a:cs typeface="Times New Roman" pitchFamily="18" charset="0"/>
              </a:rPr>
              <a:t>Mgm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Institute Of 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Physiotherapy</a:t>
            </a:r>
          </a:p>
          <a:p>
            <a:pPr algn="l"/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Chh. Sambhajinagar</a:t>
            </a:r>
            <a:endParaRPr lang="en-US" sz="1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39721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2" y="1630016"/>
            <a:ext cx="5945185" cy="35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81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29" y="1630017"/>
            <a:ext cx="3486457" cy="42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55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occur in all the parts of the uterus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, Isthmus and  cervix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of uterus : enlargement -  hypertrophy and hyperplasia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Stretching: distension by growing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non pregnant blood supply is by uterine and least through ovarian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pregnant state marked spiralling of arteries uterine artery diameter doubles </a:t>
            </a:r>
          </a:p>
        </p:txBody>
      </p:sp>
    </p:spTree>
    <p:extLst>
      <p:ext uri="{BB962C8B-B14F-4D97-AF65-F5344CB8AC3E}">
        <p14:creationId xmlns:p14="http://schemas.microsoft.com/office/powerpoint/2010/main" xmlns="" val="158175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Veins become dilated and valve less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fundus enlarges more than the body .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: non-pregnant: -  pyriform shape is maintained in early months 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Becomes globular at 12 weeks as uterus enlarges becomes ovoid by 28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changes to spherical beyond 30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 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77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Position : normal </a:t>
            </a:r>
            <a:r>
              <a:rPr lang="en-IN" dirty="0" err="1"/>
              <a:t>anteverted</a:t>
            </a:r>
            <a:r>
              <a:rPr lang="en-IN" dirty="0"/>
              <a:t> position is exaggerated </a:t>
            </a:r>
            <a:r>
              <a:rPr lang="en-IN" dirty="0" err="1"/>
              <a:t>upto</a:t>
            </a:r>
            <a:r>
              <a:rPr lang="en-IN" dirty="0"/>
              <a:t> 8 weeks thus enlarged uterus may lie on bladder rendering it incapable of filling ,clinically evident my frequency of micturition. </a:t>
            </a:r>
          </a:p>
          <a:p>
            <a:r>
              <a:rPr lang="en-IN" dirty="0"/>
              <a:t>It becomes erect long axis of uterus conforms more or less to the axis of the inlet. As term approaches, there is tendency of </a:t>
            </a:r>
            <a:r>
              <a:rPr lang="en-IN" dirty="0" err="1"/>
              <a:t>anteversion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0964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653" y="1073426"/>
            <a:ext cx="9601196" cy="5040981"/>
          </a:xfrm>
        </p:spPr>
        <p:txBody>
          <a:bodyPr/>
          <a:lstStyle/>
          <a:p>
            <a:r>
              <a:rPr lang="en-IN" dirty="0"/>
              <a:t>Lateral obliquity</a:t>
            </a:r>
          </a:p>
          <a:p>
            <a:pPr marL="0" indent="0">
              <a:buNone/>
            </a:pPr>
            <a:r>
              <a:rPr lang="en-IN" dirty="0"/>
              <a:t>As the uterus enlarges to occupy abdominal cavity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Rotates on its long axis to right(dextrorotation)</a:t>
            </a:r>
          </a:p>
          <a:p>
            <a:r>
              <a:rPr lang="en-IN" dirty="0"/>
              <a:t>The cervix: deviated to left side (</a:t>
            </a:r>
            <a:r>
              <a:rPr lang="en-IN" dirty="0" err="1"/>
              <a:t>levorotation</a:t>
            </a:r>
            <a:r>
              <a:rPr lang="en-IN" dirty="0"/>
              <a:t>) bringing it close to ureter.</a:t>
            </a:r>
          </a:p>
          <a:p>
            <a:r>
              <a:rPr lang="en-IN" dirty="0"/>
              <a:t>Uterine peritoneum: The uterosacral ligament and bases of broad ligament rise up to the level of pelvic rim.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Deepening of the pouch of </a:t>
            </a:r>
            <a:r>
              <a:rPr lang="en-IN" dirty="0" err="1"/>
              <a:t>douglas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3962400" y="2067340"/>
            <a:ext cx="463826" cy="424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982817" y="4651513"/>
            <a:ext cx="516835" cy="344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1677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Contractions(Braxton-hicks)</a:t>
            </a:r>
          </a:p>
          <a:p>
            <a:r>
              <a:rPr lang="en-IN" dirty="0"/>
              <a:t>Uterus undergoes spontaneous contractions irregular infrequent spasmodic and painless without any effect of dilatation of cervix.</a:t>
            </a:r>
          </a:p>
          <a:p>
            <a:r>
              <a:rPr lang="en-IN" dirty="0"/>
              <a:t>Endometrium :- increased structural and secretory activity of the endometrium</a:t>
            </a:r>
          </a:p>
          <a:p>
            <a:r>
              <a:rPr lang="en-IN" dirty="0"/>
              <a:t>Isthmus: isthmus hypertrophies and elongates about three times of its original size</a:t>
            </a:r>
          </a:p>
        </p:txBody>
      </p:sp>
    </p:spTree>
    <p:extLst>
      <p:ext uri="{BB962C8B-B14F-4D97-AF65-F5344CB8AC3E}">
        <p14:creationId xmlns:p14="http://schemas.microsoft.com/office/powerpoint/2010/main" xmlns="" val="408330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Fallopian tube:- 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Uterine end rises up fimbriae end held up by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infundibulopelvic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ligament 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placed almost vertical by side of uterus.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term :- because of marked growth of fundus, the tube becomes congested.</a:t>
            </a:r>
          </a:p>
        </p:txBody>
      </p:sp>
    </p:spTree>
    <p:extLst>
      <p:ext uri="{BB962C8B-B14F-4D97-AF65-F5344CB8AC3E}">
        <p14:creationId xmlns:p14="http://schemas.microsoft.com/office/powerpoint/2010/main" xmlns="" val="222771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Breasts:- </a:t>
            </a:r>
          </a:p>
          <a:p>
            <a:r>
              <a:rPr lang="en-IN" dirty="0"/>
              <a:t>Size: increased size of breasts evident in early weeks </a:t>
            </a:r>
          </a:p>
          <a:p>
            <a:r>
              <a:rPr lang="en-IN" dirty="0"/>
              <a:t>Nipples and </a:t>
            </a:r>
            <a:r>
              <a:rPr lang="en-IN" dirty="0" err="1"/>
              <a:t>aerola</a:t>
            </a:r>
            <a:r>
              <a:rPr lang="en-IN" dirty="0"/>
              <a:t>- nipples become larger erectile and deeply pigmented. </a:t>
            </a:r>
          </a:p>
          <a:p>
            <a:r>
              <a:rPr lang="en-IN" dirty="0"/>
              <a:t>Sebaceous glands hypertrophied called </a:t>
            </a:r>
            <a:r>
              <a:rPr lang="en-IN" dirty="0" err="1"/>
              <a:t>montogomery,s</a:t>
            </a:r>
            <a:r>
              <a:rPr lang="en-IN" dirty="0"/>
              <a:t> tubercles.</a:t>
            </a:r>
          </a:p>
          <a:p>
            <a:r>
              <a:rPr lang="en-IN" dirty="0"/>
              <a:t>Secretions- colostrum can be squeezed out of the breast about 12</a:t>
            </a:r>
            <a:r>
              <a:rPr lang="en-IN" baseline="30000" dirty="0"/>
              <a:t>th</a:t>
            </a:r>
            <a:r>
              <a:rPr lang="en-IN" dirty="0"/>
              <a:t> week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518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Cutaneous changes: </a:t>
            </a:r>
          </a:p>
          <a:p>
            <a:r>
              <a:rPr lang="en-IN" dirty="0"/>
              <a:t>Abdomen: linea nigra – brownish black pigmented area stretching from the  xiphisternum to symphysis pubis.</a:t>
            </a:r>
          </a:p>
          <a:p>
            <a:r>
              <a:rPr lang="en-IN" dirty="0"/>
              <a:t>Striae gravidarum depressed linear marks the stretch marks represent the scar tissue in the deeper layer of cutis.</a:t>
            </a:r>
          </a:p>
        </p:txBody>
      </p:sp>
    </p:spTree>
    <p:extLst>
      <p:ext uri="{BB962C8B-B14F-4D97-AF65-F5344CB8AC3E}">
        <p14:creationId xmlns:p14="http://schemas.microsoft.com/office/powerpoint/2010/main" xmlns="" val="211817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Genital organs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Cardio-vascular system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system 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 marL="0" indent="0">
              <a:buNone/>
            </a:pPr>
            <a:r>
              <a:rPr lang="en-IN" dirty="0"/>
              <a:t>Uterus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50893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02" y="1917061"/>
            <a:ext cx="3170195" cy="302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0902" y="1484243"/>
            <a:ext cx="1823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Linea nigra</a:t>
            </a:r>
          </a:p>
        </p:txBody>
      </p:sp>
    </p:spTree>
    <p:extLst>
      <p:ext uri="{BB962C8B-B14F-4D97-AF65-F5344CB8AC3E}">
        <p14:creationId xmlns:p14="http://schemas.microsoft.com/office/powerpoint/2010/main" xmlns="" val="287031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939" y="1554317"/>
            <a:ext cx="4176122" cy="3749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7774" y="1031097"/>
            <a:ext cx="291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err="1"/>
              <a:t>Stria</a:t>
            </a:r>
            <a:r>
              <a:rPr lang="en-IN" sz="2800" dirty="0"/>
              <a:t> gravidarum</a:t>
            </a:r>
          </a:p>
        </p:txBody>
      </p:sp>
    </p:spTree>
    <p:extLst>
      <p:ext uri="{BB962C8B-B14F-4D97-AF65-F5344CB8AC3E}">
        <p14:creationId xmlns:p14="http://schemas.microsoft.com/office/powerpoint/2010/main" xmlns="" val="371686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Cardio vascular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Elevation of diaphragm consequent</a:t>
            </a:r>
          </a:p>
          <a:p>
            <a:pPr marL="0" indent="0">
              <a:buNone/>
            </a:pPr>
            <a:r>
              <a:rPr lang="en-IN" dirty="0"/>
              <a:t> to the enlarged uterus </a:t>
            </a:r>
          </a:p>
          <a:p>
            <a:pPr marL="0" indent="0">
              <a:buNone/>
            </a:pPr>
            <a:r>
              <a:rPr lang="en-IN" dirty="0"/>
              <a:t>      </a:t>
            </a:r>
          </a:p>
          <a:p>
            <a:r>
              <a:rPr lang="en-IN" dirty="0"/>
              <a:t>  Heart pushed upwards And outward </a:t>
            </a:r>
          </a:p>
          <a:p>
            <a:r>
              <a:rPr lang="en-IN" dirty="0"/>
              <a:t>Apex beat shifted to 4</a:t>
            </a:r>
            <a:r>
              <a:rPr lang="en-IN" baseline="30000" dirty="0"/>
              <a:t>th</a:t>
            </a:r>
            <a:r>
              <a:rPr lang="en-IN" dirty="0"/>
              <a:t> intercostal space about 2.5cm outside the midclavicular line. </a:t>
            </a:r>
          </a:p>
        </p:txBody>
      </p:sp>
      <p:sp>
        <p:nvSpPr>
          <p:cNvPr id="5" name="Down Arrow 4"/>
          <p:cNvSpPr/>
          <p:nvPr/>
        </p:nvSpPr>
        <p:spPr>
          <a:xfrm>
            <a:off x="5075583" y="3114261"/>
            <a:ext cx="410817" cy="781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80645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9601200" cy="1303337"/>
          </a:xfrm>
        </p:spPr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61392" y="999124"/>
            <a:ext cx="9601200" cy="3317875"/>
          </a:xfrm>
        </p:spPr>
        <p:txBody>
          <a:bodyPr/>
          <a:lstStyle/>
          <a:p>
            <a:r>
              <a:rPr lang="en-IN" dirty="0"/>
              <a:t>Elevation of diaphragm by 4cm </a:t>
            </a:r>
          </a:p>
          <a:p>
            <a:r>
              <a:rPr lang="en-IN" dirty="0"/>
              <a:t>Total lung capacity reduced by 5% </a:t>
            </a:r>
          </a:p>
          <a:p>
            <a:r>
              <a:rPr lang="en-IN" dirty="0"/>
              <a:t>Diaphragmatic excursion increased by 1-2cm and breathing becomes diaphragmatic </a:t>
            </a:r>
          </a:p>
          <a:p>
            <a:r>
              <a:rPr lang="en-IN" dirty="0"/>
              <a:t>The transverse diameter of the chest expands by 2cm </a:t>
            </a:r>
          </a:p>
          <a:p>
            <a:r>
              <a:rPr lang="en-IN" dirty="0"/>
              <a:t>Chest circumference increases by  5-7 cm.   </a:t>
            </a:r>
          </a:p>
        </p:txBody>
      </p:sp>
    </p:spTree>
    <p:extLst>
      <p:ext uri="{BB962C8B-B14F-4D97-AF65-F5344CB8AC3E}">
        <p14:creationId xmlns:p14="http://schemas.microsoft.com/office/powerpoint/2010/main" xmlns="" val="2230803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Urinary system</a:t>
            </a:r>
          </a:p>
          <a:p>
            <a:r>
              <a:rPr lang="en-IN" dirty="0"/>
              <a:t>Kidney – dilatation of ureter Renal pelvis and calyces.</a:t>
            </a:r>
          </a:p>
          <a:p>
            <a:r>
              <a:rPr lang="en-IN" dirty="0"/>
              <a:t>Kidney enlarge in length by 1cm </a:t>
            </a:r>
          </a:p>
          <a:p>
            <a:r>
              <a:rPr lang="en-IN" dirty="0"/>
              <a:t>Renal plasma flow increased by 50-75% by 16 weeks </a:t>
            </a:r>
          </a:p>
          <a:p>
            <a:r>
              <a:rPr lang="en-IN" dirty="0"/>
              <a:t>Ureter becomes atonic </a:t>
            </a:r>
          </a:p>
          <a:p>
            <a:r>
              <a:rPr lang="en-IN" dirty="0"/>
              <a:t>Dilatation of ureter above pelvic brim with stasis marked between 20-24 weeks.</a:t>
            </a:r>
          </a:p>
        </p:txBody>
      </p:sp>
    </p:spTree>
    <p:extLst>
      <p:ext uri="{BB962C8B-B14F-4D97-AF65-F5344CB8AC3E}">
        <p14:creationId xmlns:p14="http://schemas.microsoft.com/office/powerpoint/2010/main" xmlns="" val="3836826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Bladder :  hyper-trophy  of the muscles and elastic tissue of the wall </a:t>
            </a:r>
          </a:p>
          <a:p>
            <a:r>
              <a:rPr lang="en-IN" dirty="0"/>
              <a:t>In late pregnancy bladder mucosa becomes oedematous due to venous and lymphatic obstruction.   </a:t>
            </a:r>
          </a:p>
        </p:txBody>
      </p:sp>
    </p:spTree>
    <p:extLst>
      <p:ext uri="{BB962C8B-B14F-4D97-AF65-F5344CB8AC3E}">
        <p14:creationId xmlns:p14="http://schemas.microsoft.com/office/powerpoint/2010/main" xmlns="" val="3786918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Alimentary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Muscle tone and motility of gastrointestinal tract are diminished due to high progesterone level.</a:t>
            </a:r>
          </a:p>
          <a:p>
            <a:r>
              <a:rPr lang="en-IN" dirty="0"/>
              <a:t>Cardiac sphincter is relaxed and regurgitation of acid gastric content into the oesophagus may produce chemical esophagitis and heart burn.</a:t>
            </a:r>
          </a:p>
          <a:p>
            <a:r>
              <a:rPr lang="en-IN" dirty="0"/>
              <a:t>There is diminished gastric secretion and delayed emptying time of the stomach. </a:t>
            </a:r>
          </a:p>
          <a:p>
            <a:r>
              <a:rPr lang="en-IN" dirty="0"/>
              <a:t>Atonicity of the gut leads to constipation . </a:t>
            </a:r>
          </a:p>
        </p:txBody>
      </p:sp>
    </p:spTree>
    <p:extLst>
      <p:ext uri="{BB962C8B-B14F-4D97-AF65-F5344CB8AC3E}">
        <p14:creationId xmlns:p14="http://schemas.microsoft.com/office/powerpoint/2010/main" xmlns="" val="3677385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Nervous system </a:t>
            </a:r>
          </a:p>
          <a:p>
            <a:r>
              <a:rPr lang="en-IN" dirty="0"/>
              <a:t>Compression of the median nerve </a:t>
            </a:r>
          </a:p>
          <a:p>
            <a:r>
              <a:rPr lang="en-IN" dirty="0"/>
              <a:t>Carpal tunnel syndrome </a:t>
            </a:r>
          </a:p>
        </p:txBody>
      </p:sp>
    </p:spTree>
    <p:extLst>
      <p:ext uri="{BB962C8B-B14F-4D97-AF65-F5344CB8AC3E}">
        <p14:creationId xmlns:p14="http://schemas.microsoft.com/office/powerpoint/2010/main" xmlns="" val="3091578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Postural changes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Tendency of increased anterior displacement of LOG </a:t>
            </a:r>
          </a:p>
          <a:p>
            <a:r>
              <a:rPr lang="en-IN" dirty="0"/>
              <a:t>Active posterior displacement of body </a:t>
            </a:r>
          </a:p>
          <a:p>
            <a:r>
              <a:rPr lang="en-IN" dirty="0"/>
              <a:t>Increased of lumbosacral angle.</a:t>
            </a:r>
          </a:p>
          <a:p>
            <a:r>
              <a:rPr lang="en-IN" dirty="0"/>
              <a:t>Increased of curvature </a:t>
            </a:r>
          </a:p>
          <a:p>
            <a:r>
              <a:rPr lang="en-IN" dirty="0"/>
              <a:t>Displacement of pelvis anterior </a:t>
            </a:r>
          </a:p>
          <a:p>
            <a:r>
              <a:rPr lang="en-IN" dirty="0"/>
              <a:t>Displacement of shoulder posteriorly </a:t>
            </a:r>
          </a:p>
          <a:p>
            <a:pPr marL="0" indent="0">
              <a:buNone/>
            </a:pPr>
            <a:r>
              <a:rPr lang="en-IN" dirty="0"/>
              <a:t> Increased thoracic Kyphosis  </a:t>
            </a:r>
          </a:p>
        </p:txBody>
      </p:sp>
    </p:spTree>
    <p:extLst>
      <p:ext uri="{BB962C8B-B14F-4D97-AF65-F5344CB8AC3E}">
        <p14:creationId xmlns:p14="http://schemas.microsoft.com/office/powerpoint/2010/main" xmlns="" val="2413292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Abdominal muscles are stretched to the point of their elastic limit by the end of pregnancy.</a:t>
            </a:r>
          </a:p>
          <a:p>
            <a:r>
              <a:rPr lang="en-IN" dirty="0"/>
              <a:t> Hormonal influence decrease in ligamentous tensile strength</a:t>
            </a:r>
          </a:p>
          <a:p>
            <a:r>
              <a:rPr lang="en-IN" dirty="0"/>
              <a:t> And an increase in mobility of structures supported by ligaments and may predispose the patient to joint injury especially in the weight-bearing joints of the back, pelvis and lower extremities.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1054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Postural changes in pregnancy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Physiotherapy management  </a:t>
            </a:r>
          </a:p>
        </p:txBody>
      </p:sp>
    </p:spTree>
    <p:extLst>
      <p:ext uri="{BB962C8B-B14F-4D97-AF65-F5344CB8AC3E}">
        <p14:creationId xmlns:p14="http://schemas.microsoft.com/office/powerpoint/2010/main" xmlns="" val="2429294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14" y="1351722"/>
            <a:ext cx="4708764" cy="30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1696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Increased lumbar lordosis </a:t>
            </a:r>
          </a:p>
          <a:p>
            <a:r>
              <a:rPr lang="en-IN" dirty="0"/>
              <a:t>Anterior displacement of sacrum posterior displacement of trunk thus increased  lumbar lordosis. </a:t>
            </a:r>
          </a:p>
          <a:p>
            <a:r>
              <a:rPr lang="en-IN" dirty="0"/>
              <a:t>Spinal instability due to changes in ligamentous restrain and</a:t>
            </a:r>
          </a:p>
          <a:p>
            <a:r>
              <a:rPr lang="en-IN" dirty="0"/>
              <a:t>Lengthening of abdominals </a:t>
            </a:r>
          </a:p>
          <a:p>
            <a:r>
              <a:rPr lang="en-IN" dirty="0"/>
              <a:t>Pelvic ligament and pubic symphysis relax widen and more flexible </a:t>
            </a:r>
          </a:p>
          <a:p>
            <a:r>
              <a:rPr lang="en-IN" dirty="0"/>
              <a:t>Increased mobility eases birth passage .</a:t>
            </a:r>
          </a:p>
        </p:txBody>
      </p:sp>
    </p:spTree>
    <p:extLst>
      <p:ext uri="{BB962C8B-B14F-4D97-AF65-F5344CB8AC3E}">
        <p14:creationId xmlns:p14="http://schemas.microsoft.com/office/powerpoint/2010/main" xmlns="" val="8006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078" y="858078"/>
            <a:ext cx="4336774" cy="43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610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PT treatment : </a:t>
            </a:r>
          </a:p>
          <a:p>
            <a:r>
              <a:rPr lang="en-IN" dirty="0"/>
              <a:t>Explain importance of posture during ADL`S </a:t>
            </a:r>
          </a:p>
          <a:p>
            <a:r>
              <a:rPr lang="en-IN" dirty="0"/>
              <a:t>Postural education </a:t>
            </a:r>
          </a:p>
          <a:p>
            <a:r>
              <a:rPr lang="en-IN" dirty="0"/>
              <a:t>Activation of transversus abdominis and multifidus to improve spinal stability </a:t>
            </a:r>
          </a:p>
        </p:txBody>
      </p:sp>
    </p:spTree>
    <p:extLst>
      <p:ext uri="{BB962C8B-B14F-4D97-AF65-F5344CB8AC3E}">
        <p14:creationId xmlns:p14="http://schemas.microsoft.com/office/powerpoint/2010/main" xmlns="" val="388523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1990725"/>
            <a:ext cx="40386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946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8300" y="2777331"/>
            <a:ext cx="4038600" cy="28765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1450" y="2777331"/>
            <a:ext cx="4038600" cy="2876550"/>
          </a:xfrm>
        </p:spPr>
      </p:pic>
    </p:spTree>
    <p:extLst>
      <p:ext uri="{BB962C8B-B14F-4D97-AF65-F5344CB8AC3E}">
        <p14:creationId xmlns:p14="http://schemas.microsoft.com/office/powerpoint/2010/main" xmlns="" val="2684394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D.C Dutta`s Textbook of obstetrics seventh edition </a:t>
            </a:r>
          </a:p>
          <a:p>
            <a:r>
              <a:rPr lang="en-IN" dirty="0"/>
              <a:t>Women`s health Textbook for physiotherapist  R Sapsford   </a:t>
            </a:r>
          </a:p>
        </p:txBody>
      </p:sp>
    </p:spTree>
    <p:extLst>
      <p:ext uri="{BB962C8B-B14F-4D97-AF65-F5344CB8AC3E}">
        <p14:creationId xmlns:p14="http://schemas.microsoft.com/office/powerpoint/2010/main" xmlns="" val="3588815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7339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During pregnancy there is progressive anatomical ,physiological and biochemical change to all systems of body </a:t>
            </a:r>
          </a:p>
          <a:p>
            <a:r>
              <a:rPr lang="en-IN" dirty="0"/>
              <a:t>Changes are due to metabolic demands of </a:t>
            </a:r>
            <a:r>
              <a:rPr lang="en-IN" dirty="0" err="1"/>
              <a:t>fetus</a:t>
            </a:r>
            <a:r>
              <a:rPr lang="en-IN" dirty="0"/>
              <a:t> and hormonal influence </a:t>
            </a:r>
          </a:p>
        </p:txBody>
      </p:sp>
    </p:spTree>
    <p:extLst>
      <p:ext uri="{BB962C8B-B14F-4D97-AF65-F5344CB8AC3E}">
        <p14:creationId xmlns:p14="http://schemas.microsoft.com/office/powerpoint/2010/main" xmlns="" val="197369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Genital organs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Vulva: vulva becomes oedematous and more vascular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varicosities may appear 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Libia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minora are pigmented and hypertrophied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vagina: vaginal walls become hypertrophied oedematous and more vascular </a:t>
            </a:r>
          </a:p>
        </p:txBody>
      </p:sp>
    </p:spTree>
    <p:extLst>
      <p:ext uri="{BB962C8B-B14F-4D97-AF65-F5344CB8AC3E}">
        <p14:creationId xmlns:p14="http://schemas.microsoft.com/office/powerpoint/2010/main" xmlns="" val="327120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426" y="637521"/>
            <a:ext cx="8195939" cy="56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7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5" y="748746"/>
            <a:ext cx="7354956" cy="53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152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blood supply of the venous plexus surrounding the walls gives bluish coloration of mucosa (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jacquemier`s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 )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anterior wall of vagina is increased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Secretions become copious thin and curdy white due to exfoliated cells and bacteria.</a:t>
            </a:r>
          </a:p>
        </p:txBody>
      </p:sp>
    </p:spTree>
    <p:extLst>
      <p:ext uri="{BB962C8B-B14F-4D97-AF65-F5344CB8AC3E}">
        <p14:creationId xmlns:p14="http://schemas.microsoft.com/office/powerpoint/2010/main" xmlns="" val="212543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uterus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Non pregnant </a:t>
            </a:r>
          </a:p>
          <a:p>
            <a:pPr lvl="1"/>
            <a:r>
              <a:rPr lang="en-IN" dirty="0"/>
              <a:t>Weight 60 gm</a:t>
            </a:r>
          </a:p>
          <a:p>
            <a:pPr lvl="1"/>
            <a:r>
              <a:rPr lang="en-IN" dirty="0"/>
              <a:t>Length 7.5cm</a:t>
            </a:r>
          </a:p>
          <a:p>
            <a:pPr lvl="1"/>
            <a:r>
              <a:rPr lang="en-IN" dirty="0"/>
              <a:t>AT term  </a:t>
            </a:r>
          </a:p>
          <a:p>
            <a:pPr lvl="1"/>
            <a:r>
              <a:rPr lang="en-IN" dirty="0"/>
              <a:t>Weight 900-1000gm</a:t>
            </a:r>
          </a:p>
          <a:p>
            <a:pPr lvl="1"/>
            <a:r>
              <a:rPr lang="en-IN" dirty="0"/>
              <a:t>Length 35cm </a:t>
            </a:r>
          </a:p>
          <a:p>
            <a:pPr lvl="1"/>
            <a:r>
              <a:rPr lang="en-IN" dirty="0"/>
              <a:t>Capacity is increased by 500-1000 times </a:t>
            </a:r>
          </a:p>
        </p:txBody>
      </p:sp>
    </p:spTree>
    <p:extLst>
      <p:ext uri="{BB962C8B-B14F-4D97-AF65-F5344CB8AC3E}">
        <p14:creationId xmlns:p14="http://schemas.microsoft.com/office/powerpoint/2010/main" xmlns="" val="242595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336</TotalTime>
  <Words>929</Words>
  <Application>Microsoft Office PowerPoint</Application>
  <PresentationFormat>Custom</PresentationFormat>
  <Paragraphs>129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Organic</vt:lpstr>
      <vt:lpstr>Anatomical variations associated with pregnancy</vt:lpstr>
      <vt:lpstr>Contents </vt:lpstr>
      <vt:lpstr>Slide 3</vt:lpstr>
      <vt:lpstr>Introduction </vt:lpstr>
      <vt:lpstr>Slide 5</vt:lpstr>
      <vt:lpstr>Slide 6</vt:lpstr>
      <vt:lpstr>Slide 7</vt:lpstr>
      <vt:lpstr>Slide 8</vt:lpstr>
      <vt:lpstr>Changes in uterus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Cardio vascular </vt:lpstr>
      <vt:lpstr> </vt:lpstr>
      <vt:lpstr>Slide 24</vt:lpstr>
      <vt:lpstr>Slide 25</vt:lpstr>
      <vt:lpstr>Alimentary system </vt:lpstr>
      <vt:lpstr>Slide 27</vt:lpstr>
      <vt:lpstr>Postural changes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References 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</dc:title>
  <dc:creator>HP</dc:creator>
  <cp:lastModifiedBy>HP</cp:lastModifiedBy>
  <cp:revision>33</cp:revision>
  <dcterms:created xsi:type="dcterms:W3CDTF">2018-01-09T07:53:13Z</dcterms:created>
  <dcterms:modified xsi:type="dcterms:W3CDTF">2024-06-19T04:44:05Z</dcterms:modified>
</cp:coreProperties>
</file>